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3"/>
  </p:notesMasterIdLst>
  <p:handoutMasterIdLst>
    <p:handoutMasterId r:id="rId44"/>
  </p:handoutMasterIdLst>
  <p:sldIdLst>
    <p:sldId id="479" r:id="rId3"/>
    <p:sldId id="490" r:id="rId4"/>
    <p:sldId id="491" r:id="rId5"/>
    <p:sldId id="443" r:id="rId6"/>
    <p:sldId id="444" r:id="rId7"/>
    <p:sldId id="511" r:id="rId8"/>
    <p:sldId id="482" r:id="rId9"/>
    <p:sldId id="483" r:id="rId10"/>
    <p:sldId id="486" r:id="rId11"/>
    <p:sldId id="485" r:id="rId12"/>
    <p:sldId id="488" r:id="rId13"/>
    <p:sldId id="489" r:id="rId14"/>
    <p:sldId id="495" r:id="rId15"/>
    <p:sldId id="497" r:id="rId16"/>
    <p:sldId id="487" r:id="rId17"/>
    <p:sldId id="493" r:id="rId18"/>
    <p:sldId id="372" r:id="rId19"/>
    <p:sldId id="405" r:id="rId20"/>
    <p:sldId id="373" r:id="rId21"/>
    <p:sldId id="498" r:id="rId22"/>
    <p:sldId id="505" r:id="rId23"/>
    <p:sldId id="509" r:id="rId24"/>
    <p:sldId id="510" r:id="rId25"/>
    <p:sldId id="494" r:id="rId26"/>
    <p:sldId id="391" r:id="rId27"/>
    <p:sldId id="403" r:id="rId28"/>
    <p:sldId id="383" r:id="rId29"/>
    <p:sldId id="503" r:id="rId30"/>
    <p:sldId id="499" r:id="rId31"/>
    <p:sldId id="507" r:id="rId32"/>
    <p:sldId id="515" r:id="rId33"/>
    <p:sldId id="480" r:id="rId34"/>
    <p:sldId id="501" r:id="rId35"/>
    <p:sldId id="481" r:id="rId36"/>
    <p:sldId id="409" r:id="rId37"/>
    <p:sldId id="473" r:id="rId38"/>
    <p:sldId id="512" r:id="rId39"/>
    <p:sldId id="513" r:id="rId40"/>
    <p:sldId id="514" r:id="rId41"/>
    <p:sldId id="368" r:id="rId42"/>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43"/>
            <p14:sldId id="444"/>
            <p14:sldId id="511"/>
            <p14:sldId id="482"/>
            <p14:sldId id="483"/>
            <p14:sldId id="486"/>
            <p14:sldId id="485"/>
            <p14:sldId id="488"/>
            <p14:sldId id="489"/>
            <p14:sldId id="495"/>
            <p14:sldId id="497"/>
            <p14:sldId id="487"/>
            <p14:sldId id="493"/>
            <p14:sldId id="372"/>
            <p14:sldId id="405"/>
            <p14:sldId id="373"/>
            <p14:sldId id="498"/>
            <p14:sldId id="505"/>
            <p14:sldId id="509"/>
            <p14:sldId id="510"/>
            <p14:sldId id="494"/>
            <p14:sldId id="391"/>
            <p14:sldId id="403"/>
            <p14:sldId id="383"/>
            <p14:sldId id="503"/>
            <p14:sldId id="499"/>
            <p14:sldId id="507"/>
          </p14:sldIdLst>
        </p14:section>
        <p14:section name="Appendix" id="{9C0EB901-9FE6-4DF8-8929-13CB9435CA92}">
          <p14:sldIdLst>
            <p14:sldId id="515"/>
            <p14:sldId id="480"/>
            <p14:sldId id="501"/>
            <p14:sldId id="481"/>
            <p14:sldId id="409"/>
            <p14:sldId id="473"/>
            <p14:sldId id="512"/>
            <p14:sldId id="513"/>
            <p14:sldId id="514"/>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snapToGrid="0">
      <p:cViewPr varScale="1">
        <p:scale>
          <a:sx n="110" d="100"/>
          <a:sy n="110" d="100"/>
        </p:scale>
        <p:origin x="594"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109862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35</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40</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half-billion</a:t>
            </a:r>
            <a:r>
              <a:rPr lang="en-US" baseline="0" dirty="0"/>
              <a:t> are suffering [pause here] from autoimmune diseases like Crone's disease, psoriasis, and Fibromyalgia. </a:t>
            </a:r>
          </a:p>
          <a:p>
            <a:endParaRPr lang="en-US" baseline="0" dirty="0"/>
          </a:p>
          <a:p>
            <a:r>
              <a:rPr lang="en-US" baseline="0" dirty="0"/>
              <a:t>Since there’s also a great deal of mounting evidence that treatment-resistant depression mental and other mental illnesses are strongly related to </a:t>
            </a:r>
            <a:r>
              <a:rPr lang="en-US" baseline="0" dirty="0" err="1"/>
              <a:t>immunodysregulation</a:t>
            </a:r>
            <a:r>
              <a:rPr lang="en-US" baseline="0" dirty="0"/>
              <a:t>.</a:t>
            </a:r>
          </a:p>
          <a:p>
            <a:endParaRPr lang="en-US" baseline="0" dirty="0"/>
          </a:p>
          <a:p>
            <a:r>
              <a:rPr lang="en-US" baseline="0" dirty="0"/>
              <a:t>So what all these diseases have in common…</a:t>
            </a:r>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31512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2/16/2022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microsoft.com/office/2007/relationships/hdphoto" Target="../media/hdphoto1.wdp"/><Relationship Id="rId3" Type="http://schemas.openxmlformats.org/officeDocument/2006/relationships/notesSlide" Target="../notesSlides/notesSlide14.xml"/><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slideLayout" Target="../slideLayouts/slideLayout26.xml"/><Relationship Id="rId16" Type="http://schemas.openxmlformats.org/officeDocument/2006/relationships/image" Target="../media/image79.png"/><Relationship Id="rId20" Type="http://schemas.openxmlformats.org/officeDocument/2006/relationships/image" Target="../media/image82.jpeg"/><Relationship Id="rId1" Type="http://schemas.openxmlformats.org/officeDocument/2006/relationships/tags" Target="../tags/tag3.xml"/><Relationship Id="rId6" Type="http://schemas.openxmlformats.org/officeDocument/2006/relationships/image" Target="../media/image69.png"/><Relationship Id="rId11" Type="http://schemas.openxmlformats.org/officeDocument/2006/relationships/image" Target="../media/image74.jpeg"/><Relationship Id="rId24" Type="http://schemas.openxmlformats.org/officeDocument/2006/relationships/image" Target="../media/image86.jpe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png"/><Relationship Id="rId10" Type="http://schemas.openxmlformats.org/officeDocument/2006/relationships/image" Target="../media/image73.gif"/><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5.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7.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Appendix</a:t>
            </a:r>
          </a:p>
        </p:txBody>
      </p:sp>
    </p:spTree>
    <p:extLst>
      <p:ext uri="{BB962C8B-B14F-4D97-AF65-F5344CB8AC3E}">
        <p14:creationId xmlns:p14="http://schemas.microsoft.com/office/powerpoint/2010/main" val="19854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10;&#10;Description automatically generated">
            <a:extLst>
              <a:ext uri="{FF2B5EF4-FFF2-40B4-BE49-F238E27FC236}">
                <a16:creationId xmlns:a16="http://schemas.microsoft.com/office/drawing/2014/main" id="{C935E448-36E0-4B0C-81DA-5166A601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267" y="643467"/>
            <a:ext cx="6495466" cy="5050225"/>
          </a:xfrm>
          <a:prstGeom prst="rect">
            <a:avLst/>
          </a:prstGeom>
        </p:spPr>
      </p:pic>
    </p:spTree>
    <p:extLst>
      <p:ext uri="{BB962C8B-B14F-4D97-AF65-F5344CB8AC3E}">
        <p14:creationId xmlns:p14="http://schemas.microsoft.com/office/powerpoint/2010/main" val="19929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06531E-5E9C-4C2F-BFB7-29C53771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262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2D486C1-D8BD-473D-BD21-C342A02D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b="1" dirty="0">
                <a:solidFill>
                  <a:srgbClr val="216FD4"/>
                </a:solidFill>
                <a:latin typeface="Nexa Light" panose="02000000000000000000" pitchFamily="50" charset="0"/>
                <a:cs typeface="Lao UI" panose="020B0502040204020203" pitchFamily="34" charset="0"/>
              </a:rPr>
              <a:t>2 BILLION PEOPLE ARE SUFFERING FROM 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Nexa Light" panose="02000000000000000000" pitchFamily="50" charset="0"/>
              </a:rPr>
              <a:t>The severity of most chronic diseases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358B2C1-B9C1-47B6-9C89-9AA80CA2586C}"/>
              </a:ext>
            </a:extLst>
          </p:cNvPr>
          <p:cNvPicPr>
            <a:picLocks noChangeAspect="1"/>
          </p:cNvPicPr>
          <p:nvPr/>
        </p:nvPicPr>
        <p:blipFill rotWithShape="1">
          <a:blip r:embed="rId2">
            <a:extLst>
              <a:ext uri="{28A0092B-C50C-407E-A947-70E740481C1C}">
                <a14:useLocalDpi xmlns:a14="http://schemas.microsoft.com/office/drawing/2010/main" val="0"/>
              </a:ext>
            </a:extLst>
          </a:blip>
          <a:srcRect l="13231" r="11871"/>
          <a:stretch/>
        </p:blipFill>
        <p:spPr>
          <a:xfrm>
            <a:off x="2733869" y="0"/>
            <a:ext cx="6848670" cy="6858000"/>
          </a:xfrm>
          <a:prstGeom prst="rect">
            <a:avLst/>
          </a:prstGeom>
        </p:spPr>
      </p:pic>
    </p:spTree>
    <p:extLst>
      <p:ext uri="{BB962C8B-B14F-4D97-AF65-F5344CB8AC3E}">
        <p14:creationId xmlns:p14="http://schemas.microsoft.com/office/powerpoint/2010/main" val="309374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1380</TotalTime>
  <Words>2583</Words>
  <Application>Microsoft Office PowerPoint</Application>
  <PresentationFormat>Widescreen</PresentationFormat>
  <Paragraphs>330</Paragraphs>
  <Slides>40</Slides>
  <Notes>20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5</cp:revision>
  <dcterms:created xsi:type="dcterms:W3CDTF">2020-07-30T18:30:49Z</dcterms:created>
  <dcterms:modified xsi:type="dcterms:W3CDTF">2022-02-17T20:52:14Z</dcterms:modified>
</cp:coreProperties>
</file>